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76" r:id="rId2"/>
    <p:sldId id="297" r:id="rId3"/>
    <p:sldId id="377" r:id="rId4"/>
    <p:sldId id="378" r:id="rId5"/>
    <p:sldId id="379" r:id="rId6"/>
    <p:sldId id="380" r:id="rId7"/>
    <p:sldId id="381" r:id="rId8"/>
    <p:sldId id="382" r:id="rId9"/>
    <p:sldId id="374" r:id="rId10"/>
    <p:sldId id="383" r:id="rId11"/>
    <p:sldId id="384" r:id="rId12"/>
    <p:sldId id="328" r:id="rId13"/>
    <p:sldId id="327" r:id="rId14"/>
    <p:sldId id="342" r:id="rId15"/>
    <p:sldId id="294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A4"/>
    <a:srgbClr val="80BF4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4" d="100"/>
          <a:sy n="84" d="100"/>
        </p:scale>
        <p:origin x="538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29.03.2021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Углубленный курс информатики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Подпрограммы в </a:t>
            </a:r>
            <a:r>
              <a:rPr lang="en-US" dirty="0" err="1"/>
              <a:t>PascalABC</a:t>
            </a:r>
            <a:r>
              <a:rPr lang="ru-RU" dirty="0"/>
              <a:t>.</a:t>
            </a:r>
            <a:r>
              <a:rPr lang="en-US" dirty="0"/>
              <a:t>NET</a:t>
            </a:r>
          </a:p>
          <a:p>
            <a:r>
              <a:rPr lang="ru-RU" dirty="0"/>
              <a:t>Операции с файлами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Пример 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8ACF996-30E2-49B2-BAFC-617854742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524031"/>
              </p:ext>
            </p:extLst>
          </p:nvPr>
        </p:nvGraphicFramePr>
        <p:xfrm>
          <a:off x="838200" y="947766"/>
          <a:ext cx="8950891" cy="3992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50891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get_b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(a: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[,]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of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[,]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of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SetLength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a.RowCount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a.ColCount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a.RowCount-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j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a.ColCount-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[i, j]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sqr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(a[i, j])  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average(a: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[,]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of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a.RowCount-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+=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a.Row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(i).Sum;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result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/=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a.RowCount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*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a.ColCount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ru-RU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7675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Пример 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8ACF996-30E2-49B2-BAFC-617854742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754195"/>
              </p:ext>
            </p:extLst>
          </p:nvPr>
        </p:nvGraphicFramePr>
        <p:xfrm>
          <a:off x="838200" y="762306"/>
          <a:ext cx="6376792" cy="594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76792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OpenRead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'input.txt'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f1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OpenWrite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'result.txt'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 :=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new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c.RowCount-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j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c.ColCount-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Read(f, c[i, j]);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(f)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   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get_b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(c);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b.RowCount-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j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b.ColCount-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Write(f1, b[i, j]: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WriteLn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(f1);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Writeln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(f1, average(b));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f.Close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f1.Close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en-US" sz="24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</a:tbl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7E242A8-DE8A-4D4F-9BB0-5C1F03E05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689" y="2071687"/>
            <a:ext cx="391477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774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168782"/>
            <a:ext cx="12192000" cy="4774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1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12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933C41-E667-4841-8840-5714B3A37659}"/>
              </a:ext>
            </a:extLst>
          </p:cNvPr>
          <p:cNvSpPr txBox="1"/>
          <p:nvPr/>
        </p:nvSpPr>
        <p:spPr>
          <a:xfrm>
            <a:off x="856874" y="1499119"/>
            <a:ext cx="920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i="1" dirty="0">
                <a:solidFill>
                  <a:schemeClr val="bg1"/>
                </a:solidFill>
              </a:rPr>
              <a:t>Элементы массива заданы общей формулой: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FFBBC03-3053-4CA4-A547-D573E08E00E1}"/>
              </a:ext>
            </a:extLst>
          </p:cNvPr>
          <p:cNvSpPr/>
          <p:nvPr/>
        </p:nvSpPr>
        <p:spPr>
          <a:xfrm>
            <a:off x="772439" y="2274106"/>
            <a:ext cx="1064712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5600" algn="ctr" eaLnBrk="1" hangingPunct="1">
              <a:defRPr/>
            </a:pPr>
            <a:r>
              <a:rPr lang="en-US" sz="2400" i="1" dirty="0">
                <a:cs typeface="Arial" panose="020B0604020202020204" pitchFamily="34" charset="0"/>
              </a:rPr>
              <a:t>a</a:t>
            </a:r>
            <a:r>
              <a:rPr lang="ru-RU" sz="2400" i="1" dirty="0">
                <a:cs typeface="Arial" panose="020B0604020202020204" pitchFamily="34" charset="0"/>
              </a:rPr>
              <a:t>[</a:t>
            </a:r>
            <a:r>
              <a:rPr lang="en-US" sz="2400" i="1" dirty="0">
                <a:cs typeface="Arial" panose="020B0604020202020204" pitchFamily="34" charset="0"/>
              </a:rPr>
              <a:t>i</a:t>
            </a:r>
            <a:r>
              <a:rPr lang="ru-RU" sz="2400" i="1" dirty="0">
                <a:cs typeface="Arial" panose="020B0604020202020204" pitchFamily="34" charset="0"/>
              </a:rPr>
              <a:t>] = </a:t>
            </a:r>
            <a:r>
              <a:rPr lang="en-US" sz="2400" i="1" dirty="0" err="1">
                <a:cs typeface="Arial" panose="020B0604020202020204" pitchFamily="34" charset="0"/>
              </a:rPr>
              <a:t>arctg</a:t>
            </a:r>
            <a:r>
              <a:rPr lang="ru-RU" sz="2400" i="1" dirty="0">
                <a:cs typeface="Arial" panose="020B0604020202020204" pitchFamily="34" charset="0"/>
              </a:rPr>
              <a:t> (2 * </a:t>
            </a:r>
            <a:r>
              <a:rPr lang="en-US" sz="2400" i="1" dirty="0">
                <a:cs typeface="Arial" panose="020B0604020202020204" pitchFamily="34" charset="0"/>
              </a:rPr>
              <a:t>i </a:t>
            </a:r>
            <a:r>
              <a:rPr lang="ru-RU" sz="2400" i="1" dirty="0">
                <a:cs typeface="Arial" panose="020B0604020202020204" pitchFamily="34" charset="0"/>
              </a:rPr>
              <a:t>+ </a:t>
            </a:r>
            <a:r>
              <a:rPr lang="en-US" sz="2400" i="1" dirty="0">
                <a:cs typeface="Arial" panose="020B0604020202020204" pitchFamily="34" charset="0"/>
              </a:rPr>
              <a:t>i</a:t>
            </a:r>
            <a:r>
              <a:rPr lang="ru-RU" sz="2400" i="1" dirty="0">
                <a:cs typeface="Arial" panose="020B0604020202020204" pitchFamily="34" charset="0"/>
              </a:rPr>
              <a:t> / </a:t>
            </a:r>
            <a:r>
              <a:rPr lang="en-US" sz="2400" i="1" dirty="0">
                <a:cs typeface="Arial" panose="020B0604020202020204" pitchFamily="34" charset="0"/>
              </a:rPr>
              <a:t>n</a:t>
            </a:r>
            <a:r>
              <a:rPr lang="ru-RU" sz="2400" i="1" dirty="0">
                <a:cs typeface="Arial" panose="020B0604020202020204" pitchFamily="34" charset="0"/>
              </a:rPr>
              <a:t>) – </a:t>
            </a:r>
            <a:r>
              <a:rPr lang="en-US" sz="2400" i="1" dirty="0">
                <a:cs typeface="Arial" panose="020B0604020202020204" pitchFamily="34" charset="0"/>
              </a:rPr>
              <a:t>sin</a:t>
            </a:r>
            <a:r>
              <a:rPr lang="ru-RU" sz="2400" i="1" dirty="0">
                <a:cs typeface="Arial" panose="020B0604020202020204" pitchFamily="34" charset="0"/>
              </a:rPr>
              <a:t> (</a:t>
            </a:r>
            <a:r>
              <a:rPr lang="en-US" sz="2400" i="1" dirty="0">
                <a:cs typeface="Arial" panose="020B0604020202020204" pitchFamily="34" charset="0"/>
              </a:rPr>
              <a:t>i</a:t>
            </a:r>
            <a:r>
              <a:rPr lang="ru-RU" sz="2400" i="1" dirty="0">
                <a:cs typeface="Arial" panose="020B0604020202020204" pitchFamily="34" charset="0"/>
              </a:rPr>
              <a:t> + </a:t>
            </a:r>
            <a:r>
              <a:rPr lang="en-US" sz="2400" i="1" dirty="0">
                <a:cs typeface="Arial" panose="020B0604020202020204" pitchFamily="34" charset="0"/>
              </a:rPr>
              <a:t>n</a:t>
            </a:r>
            <a:r>
              <a:rPr lang="ru-RU" sz="2400" i="1" dirty="0">
                <a:cs typeface="Arial" panose="020B0604020202020204" pitchFamily="34" charset="0"/>
              </a:rPr>
              <a:t>)</a:t>
            </a:r>
          </a:p>
          <a:p>
            <a:pPr indent="355600" algn="ctr" eaLnBrk="1" hangingPunct="1">
              <a:defRPr/>
            </a:pPr>
            <a:r>
              <a:rPr lang="ru-RU" sz="2400" i="1" dirty="0">
                <a:cs typeface="Arial" panose="020B0604020202020204" pitchFamily="34" charset="0"/>
              </a:rPr>
              <a:t> </a:t>
            </a:r>
          </a:p>
          <a:p>
            <a:pPr indent="355600" algn="just" eaLnBrk="1" hangingPunct="1">
              <a:defRPr/>
            </a:pPr>
            <a:r>
              <a:rPr lang="ru-RU" sz="2400" dirty="0">
                <a:cs typeface="Arial" panose="020B0604020202020204" pitchFamily="34" charset="0"/>
              </a:rPr>
              <a:t>где </a:t>
            </a:r>
            <a:r>
              <a:rPr lang="en-US" sz="2400" i="1" dirty="0">
                <a:cs typeface="Arial" panose="020B0604020202020204" pitchFamily="34" charset="0"/>
              </a:rPr>
              <a:t>i</a:t>
            </a:r>
            <a:r>
              <a:rPr lang="en-US" sz="2400" dirty="0">
                <a:cs typeface="Arial" panose="020B0604020202020204" pitchFamily="34" charset="0"/>
              </a:rPr>
              <a:t> </a:t>
            </a:r>
            <a:r>
              <a:rPr lang="ru-RU" sz="2400" dirty="0">
                <a:cs typeface="Arial" panose="020B0604020202020204" pitchFamily="34" charset="0"/>
              </a:rPr>
              <a:t>изменяется от 1 до </a:t>
            </a:r>
            <a:r>
              <a:rPr lang="en-US" sz="2400" dirty="0">
                <a:cs typeface="Arial" panose="020B0604020202020204" pitchFamily="34" charset="0"/>
              </a:rPr>
              <a:t>n</a:t>
            </a:r>
            <a:r>
              <a:rPr lang="ru-RU" sz="2400" dirty="0">
                <a:cs typeface="Arial" panose="020B0604020202020204" pitchFamily="34" charset="0"/>
              </a:rPr>
              <a:t> с шагом 1</a:t>
            </a:r>
            <a:r>
              <a:rPr lang="en-US" sz="2400" dirty="0">
                <a:cs typeface="Arial" panose="020B0604020202020204" pitchFamily="34" charset="0"/>
              </a:rPr>
              <a:t>; n = 10.</a:t>
            </a:r>
            <a:r>
              <a:rPr lang="ru-RU" sz="2400" dirty="0">
                <a:cs typeface="Arial" panose="020B0604020202020204" pitchFamily="34" charset="0"/>
              </a:rPr>
              <a:t> </a:t>
            </a:r>
          </a:p>
          <a:p>
            <a:pPr indent="355600" algn="just" eaLnBrk="1" hangingPunct="1">
              <a:defRPr/>
            </a:pPr>
            <a:endParaRPr lang="ru-RU" sz="2400" dirty="0">
              <a:cs typeface="Arial" panose="020B0604020202020204" pitchFamily="34" charset="0"/>
            </a:endParaRPr>
          </a:p>
          <a:p>
            <a:pPr indent="355600" algn="just" eaLnBrk="1" hangingPunct="1">
              <a:defRPr/>
            </a:pPr>
            <a:r>
              <a:rPr lang="ru-RU" sz="2400" dirty="0">
                <a:cs typeface="Arial" panose="020B0604020202020204" pitchFamily="34" charset="0"/>
              </a:rPr>
              <a:t>Составьте функции для нахождения:</a:t>
            </a:r>
          </a:p>
          <a:p>
            <a:pPr indent="355600" algn="just" eaLnBrk="1" hangingPunct="1">
              <a:defRPr/>
            </a:pPr>
            <a:endParaRPr lang="ru-RU" sz="2400" dirty="0">
              <a:cs typeface="Arial" panose="020B0604020202020204" pitchFamily="34" charset="0"/>
            </a:endParaRPr>
          </a:p>
          <a:p>
            <a:pPr marL="342900" indent="-342900" algn="just" eaLnBrk="1" hangingPunct="1">
              <a:buFont typeface="+mj-lt"/>
              <a:buAutoNum type="arabicPeriod"/>
              <a:defRPr/>
            </a:pPr>
            <a:r>
              <a:rPr lang="ru-RU" sz="2400" dirty="0">
                <a:cs typeface="Arial" panose="020B0604020202020204" pitchFamily="34" charset="0"/>
              </a:rPr>
              <a:t>Максимального элемента массива </a:t>
            </a:r>
          </a:p>
          <a:p>
            <a:pPr marL="342900" indent="-342900" algn="just" eaLnBrk="1" hangingPunct="1">
              <a:buFont typeface="+mj-lt"/>
              <a:buAutoNum type="arabicPeriod"/>
              <a:defRPr/>
            </a:pPr>
            <a:r>
              <a:rPr lang="ru-RU" sz="2400" dirty="0">
                <a:cs typeface="Arial" panose="020B0604020202020204" pitchFamily="34" charset="0"/>
              </a:rPr>
              <a:t>Индекса максимального </a:t>
            </a:r>
            <a:r>
              <a:rPr lang="ru-RU" sz="2400">
                <a:cs typeface="Arial" panose="020B0604020202020204" pitchFamily="34" charset="0"/>
              </a:rPr>
              <a:t>элемента массива;</a:t>
            </a:r>
            <a:endParaRPr lang="ru-RU" sz="2400" dirty="0">
              <a:cs typeface="Arial" panose="020B0604020202020204" pitchFamily="34" charset="0"/>
            </a:endParaRPr>
          </a:p>
          <a:p>
            <a:pPr marL="342900" indent="-342900" algn="just" eaLnBrk="1" hangingPunct="1">
              <a:buFont typeface="+mj-lt"/>
              <a:buAutoNum type="arabicPeriod"/>
              <a:defRPr/>
            </a:pPr>
            <a:r>
              <a:rPr lang="ru-RU" sz="2400" dirty="0">
                <a:cs typeface="Arial" panose="020B0604020202020204" pitchFamily="34" charset="0"/>
              </a:rPr>
              <a:t>Количества элементов массива, превышающих по значению 1;</a:t>
            </a:r>
          </a:p>
          <a:p>
            <a:pPr marL="342900" indent="-342900" algn="just" eaLnBrk="1" hangingPunct="1">
              <a:buFont typeface="+mj-lt"/>
              <a:buAutoNum type="arabicPeriod"/>
              <a:defRPr/>
            </a:pPr>
            <a:r>
              <a:rPr lang="ru-RU" sz="2400" dirty="0">
                <a:cs typeface="Arial" panose="020B0604020202020204" pitchFamily="34" charset="0"/>
              </a:rPr>
              <a:t>Суммы элементов массива с четными индексами;</a:t>
            </a:r>
            <a:endParaRPr lang="en-US" sz="2400" dirty="0">
              <a:cs typeface="Arial" panose="020B0604020202020204" pitchFamily="34" charset="0"/>
            </a:endParaRPr>
          </a:p>
          <a:p>
            <a:pPr algn="just" eaLnBrk="1" hangingPunct="1">
              <a:defRPr/>
            </a:pPr>
            <a:endParaRPr lang="ru-RU" sz="2400" i="1" dirty="0">
              <a:cs typeface="Arial" panose="020B0604020202020204" pitchFamily="34" charset="0"/>
            </a:endParaRPr>
          </a:p>
          <a:p>
            <a:pPr algn="just" eaLnBrk="1" hangingPunct="1">
              <a:defRPr/>
            </a:pPr>
            <a:r>
              <a:rPr lang="ru-RU" sz="2400" i="1" dirty="0">
                <a:cs typeface="Arial" panose="020B0604020202020204" pitchFamily="34" charset="0"/>
              </a:rPr>
              <a:t>Результаты вывести в файл.</a:t>
            </a:r>
          </a:p>
        </p:txBody>
      </p:sp>
    </p:spTree>
    <p:extLst>
      <p:ext uri="{BB962C8B-B14F-4D97-AF65-F5344CB8AC3E}">
        <p14:creationId xmlns:p14="http://schemas.microsoft.com/office/powerpoint/2010/main" val="4052376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210467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3198473"/>
            <a:ext cx="12192000" cy="3776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ru-RU" sz="2400" b="1" i="1" dirty="0">
              <a:solidFill>
                <a:prstClr val="black"/>
              </a:solidFill>
              <a:latin typeface="Arial" pitchFamily="34" charset="0"/>
            </a:endParaRPr>
          </a:p>
          <a:p>
            <a:pPr algn="ctr"/>
            <a:endParaRPr lang="ru-RU" altLang="ru-RU" sz="2400" b="1" i="1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2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13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117526-0F3E-4838-AEAC-8026F9519D53}"/>
              </a:ext>
            </a:extLst>
          </p:cNvPr>
          <p:cNvSpPr txBox="1"/>
          <p:nvPr/>
        </p:nvSpPr>
        <p:spPr>
          <a:xfrm>
            <a:off x="455288" y="1254063"/>
            <a:ext cx="99787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i="1" dirty="0">
                <a:solidFill>
                  <a:schemeClr val="bg1"/>
                </a:solidFill>
              </a:rPr>
              <a:t>Составьте функции для определения наибольшего значения (PN) произведений элементов каждой строки матрицы В(5,3). Элементы матрицы В(5, 3) заполните случайными числами из интервала [1; 100].  Полученное значение PN используйте при вычислении (реализовать в виде функции):</a:t>
            </a:r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91C1F93B-A85F-4AAC-9026-97AD97287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288" y="4611647"/>
            <a:ext cx="469917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en-US" altLang="ru-RU" sz="2400" i="1" dirty="0"/>
              <a:t>m = 2,6e-4;</a:t>
            </a:r>
          </a:p>
          <a:p>
            <a:pPr algn="just"/>
            <a:r>
              <a:rPr lang="en-US" altLang="ru-RU" sz="2400" i="1" dirty="0"/>
              <a:t>C</a:t>
            </a:r>
            <a:r>
              <a:rPr lang="en-US" altLang="ru-RU" sz="2400" i="1" baseline="-25000" dirty="0"/>
              <a:t>i</a:t>
            </a:r>
            <a:r>
              <a:rPr lang="en-US" altLang="ru-RU" sz="2400" i="1" dirty="0"/>
              <a:t> = 3.42, 11.2, 0.4, 6.23, 15.64;</a:t>
            </a:r>
            <a:endParaRPr lang="ru-RU" altLang="ru-RU" sz="24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52F5D-8DAC-457C-A64B-BD568DC0FB03}"/>
              </a:ext>
            </a:extLst>
          </p:cNvPr>
          <p:cNvSpPr txBox="1"/>
          <p:nvPr/>
        </p:nvSpPr>
        <p:spPr>
          <a:xfrm>
            <a:off x="5907872" y="4532994"/>
            <a:ext cx="58650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ru-RU" sz="2400" dirty="0"/>
              <a:t>В файле приведите: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ru-RU" sz="2400" dirty="0"/>
              <a:t>Значения элементов матрицы В(5, 3);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ru-RU" sz="2400" dirty="0"/>
              <a:t>Значение </a:t>
            </a:r>
            <a:r>
              <a:rPr lang="en-US" sz="2400" dirty="0"/>
              <a:t>PN;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ru-RU" sz="2400" dirty="0"/>
              <a:t>Значение </a:t>
            </a:r>
            <a:r>
              <a:rPr lang="en-US" sz="2400" dirty="0"/>
              <a:t>k.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7E4989-120A-4655-9AF3-ED6081984E86}"/>
                  </a:ext>
                </a:extLst>
              </p:cNvPr>
              <p:cNvSpPr txBox="1"/>
              <p:nvPr/>
            </p:nvSpPr>
            <p:spPr>
              <a:xfrm>
                <a:off x="3482257" y="3284723"/>
                <a:ext cx="3924857" cy="1217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𝑃𝑁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7E4989-120A-4655-9AF3-ED6081984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257" y="3284723"/>
                <a:ext cx="3924857" cy="12174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5266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210467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3251932"/>
            <a:ext cx="12192000" cy="3715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3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14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117526-0F3E-4838-AEAC-8026F9519D53}"/>
              </a:ext>
            </a:extLst>
          </p:cNvPr>
          <p:cNvSpPr txBox="1"/>
          <p:nvPr/>
        </p:nvSpPr>
        <p:spPr>
          <a:xfrm>
            <a:off x="455289" y="1210468"/>
            <a:ext cx="95136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</a:rPr>
              <a:t>Составьте подпрограмму–функцию для вычисления суммы (SA) значений среднего арифметического элементов каждого столбца матрицы А(3,4). Элементы матрицы А(3, 4) заполните случайными числами из интервала [1; 9]. Значение SA используйте при вычислении (реализовать в виде функции):</a:t>
            </a:r>
          </a:p>
        </p:txBody>
      </p:sp>
      <p:sp>
        <p:nvSpPr>
          <p:cNvPr id="11" name="TextBox 21">
            <a:extLst>
              <a:ext uri="{FF2B5EF4-FFF2-40B4-BE49-F238E27FC236}">
                <a16:creationId xmlns:a16="http://schemas.microsoft.com/office/drawing/2014/main" id="{19D1CB62-6057-40ED-9DF1-2ACE153DC6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289" y="4939507"/>
            <a:ext cx="422318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en-US" altLang="ru-RU" sz="2800" i="1" dirty="0"/>
              <a:t>b = 0.294;</a:t>
            </a:r>
          </a:p>
          <a:p>
            <a:pPr algn="just"/>
            <a:r>
              <a:rPr lang="en-US" altLang="ru-RU" sz="2800" i="1" dirty="0"/>
              <a:t>X[i] = 10, 20, 30, 40, 50;</a:t>
            </a:r>
            <a:endParaRPr lang="ru-RU" altLang="ru-RU" sz="28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546F9B-1FE0-4397-825E-4D860D3F90C8}"/>
              </a:ext>
            </a:extLst>
          </p:cNvPr>
          <p:cNvSpPr txBox="1"/>
          <p:nvPr/>
        </p:nvSpPr>
        <p:spPr>
          <a:xfrm>
            <a:off x="5133760" y="4939507"/>
            <a:ext cx="626825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ru-RU" sz="2800" dirty="0"/>
              <a:t>В файле приведите: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ru-RU" sz="2800" dirty="0"/>
              <a:t>Значения элементов матрицы </a:t>
            </a:r>
            <a:r>
              <a:rPr lang="en-US" sz="2800" dirty="0"/>
              <a:t>A</a:t>
            </a:r>
            <a:r>
              <a:rPr lang="ru-RU" sz="2800" dirty="0"/>
              <a:t>(5, 3);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ru-RU" sz="2800" dirty="0"/>
              <a:t>Значение </a:t>
            </a:r>
            <a:r>
              <a:rPr lang="en-US" sz="2800" dirty="0"/>
              <a:t>SA;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ru-RU" sz="2800" dirty="0"/>
              <a:t>Значения элементов массива </a:t>
            </a:r>
            <a:r>
              <a:rPr lang="en-US" sz="2800" dirty="0"/>
              <a:t>Z.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7EF30A-252D-43BE-B414-A18A3B610251}"/>
                  </a:ext>
                </a:extLst>
              </p:cNvPr>
              <p:cNvSpPr txBox="1"/>
              <p:nvPr/>
            </p:nvSpPr>
            <p:spPr>
              <a:xfrm>
                <a:off x="2876099" y="3257947"/>
                <a:ext cx="5415842" cy="16762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rad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SA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ad>
                        <m:radPr>
                          <m:degHide m:val="on"/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nary>
                        </m:e>
                      </m:ra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7EF30A-252D-43BE-B414-A18A3B610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099" y="3257947"/>
                <a:ext cx="5415842" cy="16762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144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ОПЕРАЦИИ С ФАЙЛАМИ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EC2B3-7380-415F-8053-710BA4586384}"/>
              </a:ext>
            </a:extLst>
          </p:cNvPr>
          <p:cNvSpPr/>
          <p:nvPr/>
        </p:nvSpPr>
        <p:spPr>
          <a:xfrm>
            <a:off x="838199" y="1051126"/>
            <a:ext cx="8996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/>
              <a:t>Описание файловых переменных</a:t>
            </a:r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D923E57-AFA1-4266-B934-DEC56B0C5C54}"/>
              </a:ext>
            </a:extLst>
          </p:cNvPr>
          <p:cNvSpPr/>
          <p:nvPr/>
        </p:nvSpPr>
        <p:spPr>
          <a:xfrm>
            <a:off x="1208761" y="1523818"/>
            <a:ext cx="985750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 </a:t>
            </a:r>
            <a:r>
              <a:rPr lang="ru-RU" dirty="0">
                <a:solidFill>
                  <a:srgbClr val="008000"/>
                </a:solidFill>
                <a:latin typeface="Courier New" panose="02070309020205020404" pitchFamily="49" charset="0"/>
              </a:rPr>
              <a:t>Открытие файла "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test.txt" </a:t>
            </a:r>
            <a:r>
              <a:rPr lang="ru-RU" dirty="0">
                <a:solidFill>
                  <a:srgbClr val="008000"/>
                </a:solidFill>
                <a:latin typeface="Courier New" panose="02070309020205020404" pitchFamily="49" charset="0"/>
              </a:rPr>
              <a:t>для чтения</a:t>
            </a:r>
            <a:endParaRPr lang="ru-RU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just"/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var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f :=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OpenRead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'test.txt’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ru-RU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just"/>
            <a:endParaRPr lang="ru-RU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algn="just"/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 </a:t>
            </a:r>
            <a:r>
              <a:rPr lang="ru-RU" dirty="0">
                <a:solidFill>
                  <a:srgbClr val="008000"/>
                </a:solidFill>
                <a:latin typeface="Courier New" panose="02070309020205020404" pitchFamily="49" charset="0"/>
              </a:rPr>
              <a:t>Открытие файла "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output.txt" </a:t>
            </a:r>
            <a:r>
              <a:rPr lang="ru-RU" dirty="0">
                <a:solidFill>
                  <a:srgbClr val="008000"/>
                </a:solidFill>
                <a:latin typeface="Courier New" panose="02070309020205020404" pitchFamily="49" charset="0"/>
              </a:rPr>
              <a:t>для записи</a:t>
            </a:r>
          </a:p>
          <a:p>
            <a:pPr algn="just"/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var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f1 :=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OpenWrite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'output.txt'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4E0C79-A0E0-41D9-B3C7-BB92DEBB2C89}"/>
              </a:ext>
            </a:extLst>
          </p:cNvPr>
          <p:cNvSpPr txBox="1"/>
          <p:nvPr/>
        </p:nvSpPr>
        <p:spPr>
          <a:xfrm>
            <a:off x="7433021" y="1523818"/>
            <a:ext cx="3262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 </a:t>
            </a:r>
            <a:r>
              <a:rPr lang="ru-RU" dirty="0"/>
              <a:t>и </a:t>
            </a:r>
            <a:r>
              <a:rPr lang="en-US" dirty="0"/>
              <a:t>f1 – </a:t>
            </a:r>
            <a:r>
              <a:rPr lang="ru-RU" dirty="0"/>
              <a:t>файловые переменные.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E6894FE-C3A1-488B-B32A-3FDA4F5C6C21}"/>
              </a:ext>
            </a:extLst>
          </p:cNvPr>
          <p:cNvSpPr/>
          <p:nvPr/>
        </p:nvSpPr>
        <p:spPr>
          <a:xfrm>
            <a:off x="838199" y="3104506"/>
            <a:ext cx="8996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/>
              <a:t>Чтение из файла: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6ACC841-4D77-4BB0-9030-F2971B13440A}"/>
              </a:ext>
            </a:extLst>
          </p:cNvPr>
          <p:cNvSpPr/>
          <p:nvPr/>
        </p:nvSpPr>
        <p:spPr>
          <a:xfrm>
            <a:off x="1208761" y="357991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err="1">
                <a:solidFill>
                  <a:srgbClr val="000000"/>
                </a:solidFill>
                <a:latin typeface="Courier New" panose="02070309020205020404" pitchFamily="49" charset="0"/>
              </a:rPr>
              <a:t>Read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(f, a, b); </a:t>
            </a:r>
            <a:r>
              <a:rPr lang="ru-RU" dirty="0">
                <a:solidFill>
                  <a:srgbClr val="008000"/>
                </a:solidFill>
                <a:latin typeface="Courier New" panose="02070309020205020404" pitchFamily="49" charset="0"/>
              </a:rPr>
              <a:t>// чтение в строчку</a:t>
            </a:r>
          </a:p>
          <a:p>
            <a:r>
              <a:rPr lang="ru-RU" dirty="0" err="1">
                <a:solidFill>
                  <a:srgbClr val="000000"/>
                </a:solidFill>
                <a:latin typeface="Courier New" panose="02070309020205020404" pitchFamily="49" charset="0"/>
              </a:rPr>
              <a:t>Readln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(f1, c, d); </a:t>
            </a:r>
            <a:r>
              <a:rPr lang="ru-RU" dirty="0">
                <a:solidFill>
                  <a:srgbClr val="008000"/>
                </a:solidFill>
                <a:latin typeface="Courier New" panose="02070309020205020404" pitchFamily="49" charset="0"/>
              </a:rPr>
              <a:t>// чтение в столбик </a:t>
            </a: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ACF4E1E-0088-4F51-9F97-81DD6F7ECA2A}"/>
              </a:ext>
            </a:extLst>
          </p:cNvPr>
          <p:cNvSpPr/>
          <p:nvPr/>
        </p:nvSpPr>
        <p:spPr>
          <a:xfrm>
            <a:off x="838199" y="4332329"/>
            <a:ext cx="8996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/>
              <a:t>Запись в файл: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9BC6201E-67E6-4A21-8C7B-DC73E81F724D}"/>
              </a:ext>
            </a:extLst>
          </p:cNvPr>
          <p:cNvSpPr/>
          <p:nvPr/>
        </p:nvSpPr>
        <p:spPr>
          <a:xfrm>
            <a:off x="1208761" y="480774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err="1">
                <a:solidFill>
                  <a:srgbClr val="000000"/>
                </a:solidFill>
                <a:latin typeface="Courier New" panose="02070309020205020404" pitchFamily="49" charset="0"/>
              </a:rPr>
              <a:t>Write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(f, a, b); </a:t>
            </a:r>
            <a:r>
              <a:rPr lang="ru-RU" dirty="0">
                <a:solidFill>
                  <a:srgbClr val="008000"/>
                </a:solidFill>
                <a:latin typeface="Courier New" panose="02070309020205020404" pitchFamily="49" charset="0"/>
              </a:rPr>
              <a:t>// запись в строчку</a:t>
            </a:r>
          </a:p>
          <a:p>
            <a:r>
              <a:rPr lang="ru-RU" dirty="0" err="1">
                <a:solidFill>
                  <a:srgbClr val="000000"/>
                </a:solidFill>
                <a:latin typeface="Courier New" panose="02070309020205020404" pitchFamily="49" charset="0"/>
              </a:rPr>
              <a:t>Writeln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(f1, c, d); </a:t>
            </a:r>
            <a:r>
              <a:rPr lang="ru-RU" dirty="0">
                <a:solidFill>
                  <a:srgbClr val="008000"/>
                </a:solidFill>
                <a:latin typeface="Courier New" panose="02070309020205020404" pitchFamily="49" charset="0"/>
              </a:rPr>
              <a:t>// запись в столбик </a:t>
            </a:r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1455AA6-88CC-43A4-96C7-60C26638751B}"/>
              </a:ext>
            </a:extLst>
          </p:cNvPr>
          <p:cNvSpPr/>
          <p:nvPr/>
        </p:nvSpPr>
        <p:spPr>
          <a:xfrm>
            <a:off x="838199" y="5560152"/>
            <a:ext cx="76667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/>
              <a:t>После окончания работы с файлами, они должны быть закрыты: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2A29077-A371-49B3-9C5D-A1B0A0815E7B}"/>
              </a:ext>
            </a:extLst>
          </p:cNvPr>
          <p:cNvSpPr/>
          <p:nvPr/>
        </p:nvSpPr>
        <p:spPr>
          <a:xfrm>
            <a:off x="1208761" y="5929484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f.Close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ru-RU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A2982A6-D756-4E5E-AD72-055F177515BF}"/>
              </a:ext>
            </a:extLst>
          </p:cNvPr>
          <p:cNvSpPr/>
          <p:nvPr/>
        </p:nvSpPr>
        <p:spPr>
          <a:xfrm>
            <a:off x="1208761" y="6298816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f1.Close;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5614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СЧИТЫВАНИЕ ОДНОМЕРНОГО МАССИВА ИЗ ФАЙЛА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970614D1-E3C3-4068-84BB-1FEDE9574B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201153"/>
              </p:ext>
            </p:extLst>
          </p:nvPr>
        </p:nvGraphicFramePr>
        <p:xfrm>
          <a:off x="838201" y="879146"/>
          <a:ext cx="5257800" cy="2758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2433680">
                <a:tc>
                  <a:txBody>
                    <a:bodyPr/>
                    <a:lstStyle/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 :=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OpenRead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5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'input_line.txt'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new </a:t>
                      </a:r>
                      <a:r>
                        <a:rPr lang="en-US" sz="15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];</a:t>
                      </a:r>
                    </a:p>
                    <a:p>
                      <a:r>
                        <a:rPr lang="ru-RU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a.High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read(f, a[i]);</a:t>
                      </a:r>
                    </a:p>
                    <a:p>
                      <a:r>
                        <a:rPr lang="ru-RU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f.Close</a:t>
                      </a:r>
                      <a:endParaRPr lang="en-US" sz="155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5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0232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10 2 30 45 100 25</a:t>
                      </a:r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152699"/>
                  </a:ext>
                </a:extLst>
              </a:tr>
            </a:tbl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A87048C-FB02-459D-978E-56F49C117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934" y="2314575"/>
            <a:ext cx="3914775" cy="22288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6F2603-1EA2-4AB3-A428-910AE8D0F287}"/>
              </a:ext>
            </a:extLst>
          </p:cNvPr>
          <p:cNvSpPr txBox="1"/>
          <p:nvPr/>
        </p:nvSpPr>
        <p:spPr>
          <a:xfrm>
            <a:off x="838200" y="3587857"/>
            <a:ext cx="2727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Альтернативный вариант: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6B804AD2-E9B6-464B-96D2-59C5808947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605328"/>
              </p:ext>
            </p:extLst>
          </p:nvPr>
        </p:nvGraphicFramePr>
        <p:xfrm>
          <a:off x="838200" y="3957189"/>
          <a:ext cx="5257800" cy="2758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2433680">
                <a:tc>
                  <a:txBody>
                    <a:bodyPr/>
                    <a:lstStyle/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 :=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OpenRead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5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'input_line.txt'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new </a:t>
                      </a:r>
                      <a:r>
                        <a:rPr lang="en-US" sz="15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6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];</a:t>
                      </a:r>
                    </a:p>
                    <a:p>
                      <a:r>
                        <a:rPr lang="ru-RU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a.High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a[i] :=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f.ReadReal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f.Close</a:t>
                      </a:r>
                      <a:endParaRPr lang="en-US" sz="155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5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0232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10 2 30 45 100 25</a:t>
                      </a:r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15269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8E295AA-B507-4EFC-B1B2-622A8C3C0D5A}"/>
              </a:ext>
            </a:extLst>
          </p:cNvPr>
          <p:cNvSpPr txBox="1"/>
          <p:nvPr/>
        </p:nvSpPr>
        <p:spPr>
          <a:xfrm>
            <a:off x="6780933" y="1668244"/>
            <a:ext cx="3914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Исходный файл должен быть создан в папке с программой:</a:t>
            </a:r>
          </a:p>
        </p:txBody>
      </p:sp>
    </p:spTree>
    <p:extLst>
      <p:ext uri="{BB962C8B-B14F-4D97-AF65-F5344CB8AC3E}">
        <p14:creationId xmlns:p14="http://schemas.microsoft.com/office/powerpoint/2010/main" val="3907424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СЧИТЫВАНИЕ ОДНОМЕРНОГО МАССИВА ИЗ ФАЙЛА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970614D1-E3C3-4068-84BB-1FEDE9574B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014572"/>
              </p:ext>
            </p:extLst>
          </p:nvPr>
        </p:nvGraphicFramePr>
        <p:xfrm>
          <a:off x="838201" y="879146"/>
          <a:ext cx="5257800" cy="27660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2433680">
                <a:tc>
                  <a:txBody>
                    <a:bodyPr/>
                    <a:lstStyle/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 :=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OpenRead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5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'input_col.txt'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new </a:t>
                      </a:r>
                      <a:r>
                        <a:rPr lang="en-US" sz="15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];</a:t>
                      </a:r>
                    </a:p>
                    <a:p>
                      <a:r>
                        <a:rPr lang="ru-RU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a.High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ReadLn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(f, a[i]);</a:t>
                      </a:r>
                    </a:p>
                    <a:p>
                      <a:r>
                        <a:rPr lang="ru-RU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f.Close</a:t>
                      </a:r>
                      <a:endParaRPr lang="en-US" sz="155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5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0232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10 20 30 40 50 60 70</a:t>
                      </a:r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15269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86F2603-1EA2-4AB3-A428-910AE8D0F287}"/>
              </a:ext>
            </a:extLst>
          </p:cNvPr>
          <p:cNvSpPr txBox="1"/>
          <p:nvPr/>
        </p:nvSpPr>
        <p:spPr>
          <a:xfrm>
            <a:off x="838200" y="3587857"/>
            <a:ext cx="2727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Альтернативный вариант: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6B804AD2-E9B6-464B-96D2-59C5808947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668360"/>
              </p:ext>
            </p:extLst>
          </p:nvPr>
        </p:nvGraphicFramePr>
        <p:xfrm>
          <a:off x="838200" y="3957189"/>
          <a:ext cx="5257800" cy="2758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2433680">
                <a:tc>
                  <a:txBody>
                    <a:bodyPr/>
                    <a:lstStyle/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 :=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OpenRead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5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'input_col.txt'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new </a:t>
                      </a:r>
                      <a:r>
                        <a:rPr lang="en-US" sz="15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7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];</a:t>
                      </a:r>
                    </a:p>
                    <a:p>
                      <a:r>
                        <a:rPr lang="ru-RU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a.High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a[i] :=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f.ReadLnReal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f.Close</a:t>
                      </a:r>
                      <a:endParaRPr lang="en-US" sz="155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5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0232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10 20 30 40 50 60 70</a:t>
                      </a:r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152699"/>
                  </a:ext>
                </a:extLst>
              </a:tr>
            </a:tbl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0FA852-C37D-48F5-B2BD-EE37EBD1A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934" y="2314575"/>
            <a:ext cx="3914775" cy="22288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94BA2E-2FF9-41E1-BE53-C37150EAE710}"/>
              </a:ext>
            </a:extLst>
          </p:cNvPr>
          <p:cNvSpPr txBox="1"/>
          <p:nvPr/>
        </p:nvSpPr>
        <p:spPr>
          <a:xfrm>
            <a:off x="6780933" y="1668244"/>
            <a:ext cx="3914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Исходный файл должен быть создан в папке с программой:</a:t>
            </a:r>
          </a:p>
        </p:txBody>
      </p:sp>
    </p:spTree>
    <p:extLst>
      <p:ext uri="{BB962C8B-B14F-4D97-AF65-F5344CB8AC3E}">
        <p14:creationId xmlns:p14="http://schemas.microsoft.com/office/powerpoint/2010/main" val="3585714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ЗАПИСЬ ОДНОМЕРНОГО МАССИВА В ФАЙЛ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970614D1-E3C3-4068-84BB-1FEDE9574B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347666"/>
              </p:ext>
            </p:extLst>
          </p:nvPr>
        </p:nvGraphicFramePr>
        <p:xfrm>
          <a:off x="838201" y="879146"/>
          <a:ext cx="5257800" cy="2758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2433680">
                <a:tc>
                  <a:txBody>
                    <a:bodyPr/>
                    <a:lstStyle/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sv-SE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sv-SE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ArrRandom(</a:t>
                      </a:r>
                      <a:r>
                        <a:rPr lang="sv-SE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sv-SE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sv-SE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sv-SE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sv-SE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sv-SE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 :=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OpenWrite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5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'a_in_line.txt'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a.High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Write(f, a[i]:</a:t>
                      </a:r>
                      <a:r>
                        <a:rPr lang="en-US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f.Close</a:t>
                      </a:r>
                      <a:endParaRPr lang="en-US" sz="155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5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0232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400" dirty="0">
                          <a:latin typeface="Courier New" panose="02070309020205020404" pitchFamily="49" charset="0"/>
                        </a:rPr>
                        <a:t>8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400" dirty="0">
                          <a:latin typeface="Courier New" panose="02070309020205020404" pitchFamily="49" charset="0"/>
                        </a:rPr>
                        <a:t>1 2 2 6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400" dirty="0">
                          <a:latin typeface="Courier New" panose="02070309020205020404" pitchFamily="49" charset="0"/>
                        </a:rPr>
                        <a:t>10 5 8 2</a:t>
                      </a:r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15269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86F2603-1EA2-4AB3-A428-910AE8D0F287}"/>
              </a:ext>
            </a:extLst>
          </p:cNvPr>
          <p:cNvSpPr txBox="1"/>
          <p:nvPr/>
        </p:nvSpPr>
        <p:spPr>
          <a:xfrm>
            <a:off x="838200" y="3587857"/>
            <a:ext cx="2727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Альтернативный вариант: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6B804AD2-E9B6-464B-96D2-59C5808947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809588"/>
              </p:ext>
            </p:extLst>
          </p:nvPr>
        </p:nvGraphicFramePr>
        <p:xfrm>
          <a:off x="838200" y="3957189"/>
          <a:ext cx="5257800" cy="2758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2433680">
                <a:tc>
                  <a:txBody>
                    <a:bodyPr/>
                    <a:lstStyle/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sv-SE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sv-SE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ArrRandom(</a:t>
                      </a:r>
                      <a:r>
                        <a:rPr lang="sv-SE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sv-SE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sv-SE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sv-SE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sv-SE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sv-SE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 :=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OpenWrite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5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'a_in_line.txt'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a.High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f.Write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(a[i], </a:t>
                      </a:r>
                      <a:r>
                        <a:rPr lang="en-US" sz="15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 '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f.Close</a:t>
                      </a:r>
                      <a:endParaRPr lang="en-US" sz="155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5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0232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8 3 5 9 1 3 5 3 7 10</a:t>
                      </a:r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152699"/>
                  </a:ext>
                </a:extLst>
              </a:tr>
            </a:tbl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D3E8116-4EB7-40D1-8721-0C38DA0BF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547" y="1489629"/>
            <a:ext cx="3914775" cy="22288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80811D-24BF-47EC-BB8C-2A00D9678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546" y="4221984"/>
            <a:ext cx="3914775" cy="22288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61B74B-BE0E-4EB2-8427-6FABCC5A84EC}"/>
              </a:ext>
            </a:extLst>
          </p:cNvPr>
          <p:cNvSpPr txBox="1"/>
          <p:nvPr/>
        </p:nvSpPr>
        <p:spPr>
          <a:xfrm>
            <a:off x="6600547" y="805216"/>
            <a:ext cx="3590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Файл будет создан автоматически в папке с программой</a:t>
            </a:r>
          </a:p>
        </p:txBody>
      </p:sp>
    </p:spTree>
    <p:extLst>
      <p:ext uri="{BB962C8B-B14F-4D97-AF65-F5344CB8AC3E}">
        <p14:creationId xmlns:p14="http://schemas.microsoft.com/office/powerpoint/2010/main" val="2533416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ЗАПИСЬ ОДНОМЕРНОГО МАССИВА В ФАЙЛ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970614D1-E3C3-4068-84BB-1FEDE9574B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247207"/>
              </p:ext>
            </p:extLst>
          </p:nvPr>
        </p:nvGraphicFramePr>
        <p:xfrm>
          <a:off x="838201" y="879146"/>
          <a:ext cx="5257800" cy="2758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2433680">
                <a:tc>
                  <a:txBody>
                    <a:bodyPr/>
                    <a:lstStyle/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sv-SE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sv-SE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ArrRandom(</a:t>
                      </a:r>
                      <a:r>
                        <a:rPr lang="sv-SE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sv-SE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sv-SE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sv-SE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sv-SE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sv-SE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 :=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OpenWrite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5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'a_in_col.txt'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a.High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WriteLn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(f, a[i]);</a:t>
                      </a:r>
                    </a:p>
                    <a:p>
                      <a:r>
                        <a:rPr lang="ru-RU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f.Close</a:t>
                      </a:r>
                      <a:endParaRPr lang="en-US" sz="155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5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0232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4 7 10 9 1 10 5 8 6 10</a:t>
                      </a:r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15269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86F2603-1EA2-4AB3-A428-910AE8D0F287}"/>
              </a:ext>
            </a:extLst>
          </p:cNvPr>
          <p:cNvSpPr txBox="1"/>
          <p:nvPr/>
        </p:nvSpPr>
        <p:spPr>
          <a:xfrm>
            <a:off x="838200" y="3587857"/>
            <a:ext cx="2727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Альтернативный вариант: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6B804AD2-E9B6-464B-96D2-59C5808947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471847"/>
              </p:ext>
            </p:extLst>
          </p:nvPr>
        </p:nvGraphicFramePr>
        <p:xfrm>
          <a:off x="838200" y="3957189"/>
          <a:ext cx="5257800" cy="2758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2433680">
                <a:tc>
                  <a:txBody>
                    <a:bodyPr/>
                    <a:lstStyle/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sv-SE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sv-SE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ArrRandom(</a:t>
                      </a:r>
                      <a:r>
                        <a:rPr lang="sv-SE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sv-SE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sv-SE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  <a:r>
                        <a:rPr lang="sv-SE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sv-SE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sv-SE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 :=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OpenWrite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55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'a_in_col.txt'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55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a.High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f.WriteLn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(a[i]);</a:t>
                      </a:r>
                    </a:p>
                    <a:p>
                      <a:r>
                        <a:rPr lang="ru-RU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55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f.Close</a:t>
                      </a:r>
                      <a:endParaRPr lang="en-US" sz="155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55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55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5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0232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6 8 6 5 4 6 1 1 5 3</a:t>
                      </a:r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15269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661B74B-BE0E-4EB2-8427-6FABCC5A84EC}"/>
              </a:ext>
            </a:extLst>
          </p:cNvPr>
          <p:cNvSpPr txBox="1"/>
          <p:nvPr/>
        </p:nvSpPr>
        <p:spPr>
          <a:xfrm>
            <a:off x="6555467" y="805766"/>
            <a:ext cx="3565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Файл будет создан автоматически в папке с программой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AD0075-C3B0-401D-95FB-F03AD510A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468" y="4195822"/>
            <a:ext cx="3659508" cy="251980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6C8016C-80AE-42A7-91D0-6FE8FD165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468" y="1452097"/>
            <a:ext cx="3659508" cy="253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36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СЧИТЫВАНИЕ </a:t>
            </a:r>
            <a:r>
              <a:rPr lang="ru-RU" sz="2400" dirty="0"/>
              <a:t>МАТРИЦЫ</a:t>
            </a:r>
            <a:r>
              <a:rPr lang="ru-RU" sz="2400" dirty="0">
                <a:solidFill>
                  <a:schemeClr val="tx1"/>
                </a:solidFill>
              </a:rPr>
              <a:t> ИЗ ФАЙЛА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970614D1-E3C3-4068-84BB-1FEDE9574B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226896"/>
              </p:ext>
            </p:extLst>
          </p:nvPr>
        </p:nvGraphicFramePr>
        <p:xfrm>
          <a:off x="838201" y="879146"/>
          <a:ext cx="5257800" cy="423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243368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new 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[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];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OpenRead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'data.txt'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a.RowCount-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j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a.ColCount-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Read(f, a[i, j]);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ReadLn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(f)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f.Close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5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0232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400" dirty="0">
                          <a:latin typeface="Courier New" panose="02070309020205020404" pitchFamily="49" charset="0"/>
                        </a:rPr>
                        <a:t>10.00  20.00  40.00  60.00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20.00  45.00  50.00  60.00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30.00  25.00  45.00  89.00</a:t>
                      </a:r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15269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8E295AA-B507-4EFC-B1B2-622A8C3C0D5A}"/>
              </a:ext>
            </a:extLst>
          </p:cNvPr>
          <p:cNvSpPr txBox="1"/>
          <p:nvPr/>
        </p:nvSpPr>
        <p:spPr>
          <a:xfrm>
            <a:off x="6780933" y="1668244"/>
            <a:ext cx="3914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Исходный файл должен быть создан в папке с программой: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36B321-3B1A-407B-B53B-E759869CE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933" y="2314575"/>
            <a:ext cx="391477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93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ВЫВОД </a:t>
            </a:r>
            <a:r>
              <a:rPr lang="ru-RU" sz="2400" dirty="0"/>
              <a:t>МАТРИЦЫ</a:t>
            </a:r>
            <a:r>
              <a:rPr lang="ru-RU" sz="2400" dirty="0">
                <a:solidFill>
                  <a:schemeClr val="tx1"/>
                </a:solidFill>
              </a:rPr>
              <a:t> В ФАЙЛ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970614D1-E3C3-4068-84BB-1FEDE9574B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874478"/>
              </p:ext>
            </p:extLst>
          </p:nvPr>
        </p:nvGraphicFramePr>
        <p:xfrm>
          <a:off x="838201" y="879146"/>
          <a:ext cx="5257800" cy="490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992469106"/>
                    </a:ext>
                  </a:extLst>
                </a:gridCol>
              </a:tblGrid>
              <a:tr h="243368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MatrRandom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20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a.Print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 :=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OpenWrite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'out_matrix.txt'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i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a.RowCount-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begin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for var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j := 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to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a.ColCount-</a:t>
                      </a:r>
                      <a:r>
                        <a:rPr lang="en-US" sz="16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do</a:t>
                      </a: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Write(f, a[i, j]:</a:t>
                      </a:r>
                      <a:r>
                        <a:rPr lang="en-US" sz="1600" b="0" kern="120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WriteLn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(f)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f.Close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5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29611"/>
                  </a:ext>
                </a:extLst>
              </a:tr>
              <a:tr h="30232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ru-RU" sz="1400" dirty="0">
                          <a:latin typeface="Courier New" panose="02070309020205020404" pitchFamily="49" charset="0"/>
                        </a:rPr>
                        <a:t>20  14  17  16  19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12  14  14  18  19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16  20  18  15  15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16  15  11  11  10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  15  11  14  15  11</a:t>
                      </a:r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15269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954DB4B-A041-41EF-BBB7-FCE639F469AD}"/>
              </a:ext>
            </a:extLst>
          </p:cNvPr>
          <p:cNvSpPr txBox="1"/>
          <p:nvPr/>
        </p:nvSpPr>
        <p:spPr>
          <a:xfrm>
            <a:off x="6380861" y="1186561"/>
            <a:ext cx="3565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Файл будет создан автоматически в папке с программой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55910B5-6284-40A2-9FFC-62F52D18E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861" y="2071687"/>
            <a:ext cx="391477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65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Пример </a:t>
            </a:r>
            <a:endParaRPr lang="ru-RU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40106B-9715-41A3-B24F-03710F855E37}"/>
                  </a:ext>
                </a:extLst>
              </p:cNvPr>
              <p:cNvSpPr txBox="1"/>
              <p:nvPr/>
            </p:nvSpPr>
            <p:spPr>
              <a:xfrm>
                <a:off x="1041992" y="947766"/>
                <a:ext cx="897256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altLang="ru-RU" dirty="0"/>
                  <a:t>Составить функцию для определения элементов массива В(5,3) как квадратов от элементов массива С(5,3)</a:t>
                </a:r>
                <a:r>
                  <a:rPr lang="en-US" altLang="ru-RU" dirty="0"/>
                  <a:t>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ru-RU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ru-RU" dirty="0"/>
              </a:p>
              <a:p>
                <a:pPr algn="just"/>
                <a:r>
                  <a:rPr lang="ru-RU" altLang="ru-RU" dirty="0"/>
                  <a:t> Написать функцию для определения среднего арифметического элементов массива В(5,3). Элементы массива С(5,3) считать из файла, результаты расчета вывести в файл.</a:t>
                </a:r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40106B-9715-41A3-B24F-03710F855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92" y="947766"/>
                <a:ext cx="8972568" cy="1477328"/>
              </a:xfrm>
              <a:prstGeom prst="rect">
                <a:avLst/>
              </a:prstGeom>
              <a:blipFill>
                <a:blip r:embed="rId2"/>
                <a:stretch>
                  <a:fillRect l="-611" t="-2058" r="-543" b="-53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15">
            <a:extLst>
              <a:ext uri="{FF2B5EF4-FFF2-40B4-BE49-F238E27FC236}">
                <a16:creationId xmlns:a16="http://schemas.microsoft.com/office/drawing/2014/main" id="{395EF9E3-4A91-42A5-88B9-C2C3EC67A4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643797"/>
            <a:ext cx="8074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360363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ru-RU" altLang="ru-RU" sz="2000" i="1" dirty="0"/>
              <a:t>Исходные данные: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2AAC587-0759-4F9A-9B08-0D5C294AC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566" y="3043847"/>
            <a:ext cx="391477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85303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11501</TotalTime>
  <Words>1618</Words>
  <Application>Microsoft Office PowerPoint</Application>
  <PresentationFormat>Широкоэкранный</PresentationFormat>
  <Paragraphs>250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Arial</vt:lpstr>
      <vt:lpstr>Calibri</vt:lpstr>
      <vt:lpstr>Cambria Math</vt:lpstr>
      <vt:lpstr>Courier New</vt:lpstr>
      <vt:lpstr>PFBeauSansPro-Bold</vt:lpstr>
      <vt:lpstr>Wingdings</vt:lpstr>
      <vt:lpstr>Тема Office</vt:lpstr>
      <vt:lpstr>Углубленный курс информатики</vt:lpstr>
      <vt:lpstr>ОПЕРАЦИИ С ФАЙЛАМИ</vt:lpstr>
      <vt:lpstr>СЧИТЫВАНИЕ ОДНОМЕРНОГО МАССИВА ИЗ ФАЙЛА</vt:lpstr>
      <vt:lpstr>СЧИТЫВАНИЕ ОДНОМЕРНОГО МАССИВА ИЗ ФАЙЛА</vt:lpstr>
      <vt:lpstr>ЗАПИСЬ ОДНОМЕРНОГО МАССИВА В ФАЙЛ</vt:lpstr>
      <vt:lpstr>ЗАПИСЬ ОДНОМЕРНОГО МАССИВА В ФАЙЛ</vt:lpstr>
      <vt:lpstr>СЧИТЫВАНИЕ МАТРИЦЫ ИЗ ФАЙЛА</vt:lpstr>
      <vt:lpstr>ВЫВОД МАТРИЦЫ В ФАЙЛ</vt:lpstr>
      <vt:lpstr>Пример </vt:lpstr>
      <vt:lpstr>Пример </vt:lpstr>
      <vt:lpstr>Пример </vt:lpstr>
      <vt:lpstr>Задание 1</vt:lpstr>
      <vt:lpstr>Задание 2</vt:lpstr>
      <vt:lpstr>Задание 3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347</cp:revision>
  <dcterms:created xsi:type="dcterms:W3CDTF">2020-11-19T09:51:55Z</dcterms:created>
  <dcterms:modified xsi:type="dcterms:W3CDTF">2021-03-29T01:08:25Z</dcterms:modified>
</cp:coreProperties>
</file>